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2" r:id="rId5"/>
  </p:sldMasterIdLst>
  <p:notesMasterIdLst>
    <p:notesMasterId r:id="rId28"/>
  </p:notesMasterIdLst>
  <p:handoutMasterIdLst>
    <p:handoutMasterId r:id="rId29"/>
  </p:handoutMasterIdLst>
  <p:sldIdLst>
    <p:sldId id="257" r:id="rId6"/>
    <p:sldId id="272" r:id="rId7"/>
    <p:sldId id="268" r:id="rId8"/>
    <p:sldId id="290" r:id="rId9"/>
    <p:sldId id="291" r:id="rId10"/>
    <p:sldId id="274" r:id="rId11"/>
    <p:sldId id="292" r:id="rId12"/>
    <p:sldId id="275" r:id="rId13"/>
    <p:sldId id="288" r:id="rId14"/>
    <p:sldId id="294" r:id="rId15"/>
    <p:sldId id="295" r:id="rId16"/>
    <p:sldId id="297" r:id="rId17"/>
    <p:sldId id="293" r:id="rId18"/>
    <p:sldId id="296" r:id="rId19"/>
    <p:sldId id="298" r:id="rId20"/>
    <p:sldId id="299" r:id="rId21"/>
    <p:sldId id="277" r:id="rId22"/>
    <p:sldId id="276" r:id="rId23"/>
    <p:sldId id="278" r:id="rId24"/>
    <p:sldId id="281" r:id="rId25"/>
    <p:sldId id="284" r:id="rId26"/>
    <p:sldId id="283" r:id="rId2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0FFF"/>
    <a:srgbClr val="348151"/>
    <a:srgbClr val="394404"/>
    <a:srgbClr val="5F6F0F"/>
    <a:srgbClr val="718412"/>
    <a:srgbClr val="65741A"/>
    <a:srgbClr val="70811D"/>
    <a:srgbClr val="7B8D1F"/>
    <a:srgbClr val="839721"/>
    <a:srgbClr val="95AB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83" d="100"/>
          <a:sy n="83" d="100"/>
        </p:scale>
        <p:origin x="686" y="77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2/24/2022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2/24/2022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2/24/2022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0D3D526-B9D9-406B-A6C6-619E7D7FC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2/24/2022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2/24/2022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88F7F-4F6F-4B59-907A-008489BC9B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0825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C0DD3A-1FAD-4B59-AE76-C1424E7403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0825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F942F-6858-4A6C-8F59-49FF37F40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3456-D3FF-471A-8758-C15FBCEFF288}" type="datetimeFigureOut">
              <a:rPr lang="en-GB" smtClean="0"/>
              <a:t>24/02/2022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350B6-E3FC-48F8-9041-6E9C91B41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F172B-1650-42C2-B03F-EBC055BB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80A63-682A-490B-9906-2E9E8D5AEB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5285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0641F-BF38-421C-8D71-5C50A1297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0E18E-A9C4-4949-BABD-C71F59809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7D776-9698-4EDC-81F7-E2E94B063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3456-D3FF-471A-8758-C15FBCEFF288}" type="datetimeFigureOut">
              <a:rPr lang="en-GB" smtClean="0"/>
              <a:t>24/02/2022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48304-C433-43BD-91F1-1911D0369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12E30-81DC-4862-88F7-013C8F95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80A63-682A-490B-9906-2E9E8D5AEB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6187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4E046-C75C-4335-A7B2-E026ED152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24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652140-137F-4BD2-A046-C91CAE04F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24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153662-0B3E-40F3-B1A8-DEC96B819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3456-D3FF-471A-8758-C15FBCEFF288}" type="datetimeFigureOut">
              <a:rPr lang="en-GB" smtClean="0"/>
              <a:t>24/02/2022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DC249-FC41-464A-B4A0-16D7133C1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16F4E-3FF2-469B-9D1C-E5DEA44D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80A63-682A-490B-9906-2E9E8D5AEB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479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FD1B3-7FDE-47D2-A8E6-084C2F30A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EDB83-7D6E-4270-9F30-E5FEDE5E9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001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3FAB1B-F219-44B2-BDAE-F886F79148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613" y="1825625"/>
            <a:ext cx="518001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19B47C-C813-4AED-9F1F-D50B1343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3456-D3FF-471A-8758-C15FBCEFF288}" type="datetimeFigureOut">
              <a:rPr lang="en-GB" smtClean="0"/>
              <a:t>24/02/2022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C37210-0757-4E46-9598-2CE75AFCD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F0A151-4E5B-499D-A05B-4F56F5E91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80A63-682A-490B-9906-2E9E8D5AEB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2235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452EC-FD2F-416A-8E8F-2B32BE6F2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24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EAB11-0609-435F-B443-257F259C3E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62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4F9728-0161-483F-BDB8-2F7A94CB2F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62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553638-E947-469D-895B-200E27B285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3" y="1681163"/>
            <a:ext cx="51816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CEF4AC-C010-4B59-860A-7C12391B58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613" y="2505075"/>
            <a:ext cx="51816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F638F0-C3C9-4DE2-AD1F-673036071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3456-D3FF-471A-8758-C15FBCEFF288}" type="datetimeFigureOut">
              <a:rPr lang="en-GB" smtClean="0"/>
              <a:t>24/02/2022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DE6908-E9E1-4C43-B5B5-D41FCDB07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D0F8FB-3C2C-4384-A635-2BACBD530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80A63-682A-490B-9906-2E9E8D5AEB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05767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7AC45-DADA-42CD-A9AB-748DEB0BF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8569B7-7206-4ACA-8E9C-2F32EB4C2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3456-D3FF-471A-8758-C15FBCEFF288}" type="datetimeFigureOut">
              <a:rPr lang="en-GB" smtClean="0"/>
              <a:t>24/02/2022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F98C46-7B8C-4BB2-831E-5EF26A446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8370D6-D330-4FA0-9A24-DA2A7F9E6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80A63-682A-490B-9906-2E9E8D5AEB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68427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4D18F1-7D0E-4EC2-8CDF-F273B86A3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3456-D3FF-471A-8758-C15FBCEFF288}" type="datetimeFigureOut">
              <a:rPr lang="en-GB" smtClean="0"/>
              <a:t>24/02/2022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A59C76-50D0-47CF-928A-C7299792F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60B54-FBEB-4E16-A664-4C69C271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80A63-682A-490B-9906-2E9E8D5AEB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6447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83E9F-E070-4C43-9463-5059C51CC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06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0A81A-960D-4091-8B25-542D882E9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987425"/>
            <a:ext cx="61706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AFD1F2-697A-4C6D-A535-B89577AB9F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06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09445-1A02-47C9-A5F2-E079AF991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3456-D3FF-471A-8758-C15FBCEFF288}" type="datetimeFigureOut">
              <a:rPr lang="en-GB" smtClean="0"/>
              <a:t>24/02/2022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57EE52-F322-4349-BC0A-CA70DE08D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82F8A7-9011-4124-8BC1-637EC6106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80A63-682A-490B-9906-2E9E8D5AEB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6865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2/24/2022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B43BB-A37F-44CF-9540-AEB0BB199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06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05199F-046B-44A5-B01D-BFE94312C3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600" y="987425"/>
            <a:ext cx="617061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46D867-84EE-43B6-BBF4-A2EB5A1D41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06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4A6D-6AF8-4F8B-91E1-98C39CCCA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3456-D3FF-471A-8758-C15FBCEFF288}" type="datetimeFigureOut">
              <a:rPr lang="en-GB" smtClean="0"/>
              <a:t>24/02/2022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1ECED3-6DCA-4FC6-9622-31590D6DC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5220EC-9E20-45DE-91C1-E481DDCF6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80A63-682A-490B-9906-2E9E8D5AEB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238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AB8A4-644B-4CC4-8067-F07D0C86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B8194E-9CA7-4FA1-8A71-C368103727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8D58D-95D0-4948-9DD0-60C480FB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3456-D3FF-471A-8758-C15FBCEFF288}" type="datetimeFigureOut">
              <a:rPr lang="en-GB" smtClean="0"/>
              <a:t>24/02/2022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C78D7-1B15-41B7-AAD0-65B4902B8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2FDA4-79F3-40C7-8CEC-E4904E363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80A63-682A-490B-9906-2E9E8D5AEB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3877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07B7A1-4CB9-4425-A00F-913BA858E2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3313" y="365125"/>
            <a:ext cx="2627312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9455E2-C5EB-404F-9D15-D1ECF8000A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2713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15A44-463D-48D4-9589-5D07ECD8F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3456-D3FF-471A-8758-C15FBCEFF288}" type="datetimeFigureOut">
              <a:rPr lang="en-GB" smtClean="0"/>
              <a:t>24/02/2022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758FC-7DEC-492C-A19F-49D47C513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8FDFA-5D37-41BC-AFC1-5A34A3535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80A63-682A-490B-9906-2E9E8D5AEB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224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2/24/2022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2/24/2022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2/24/2022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2/24/2022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2/24/2022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2/24/2022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2/24/2022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2/24/2022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22C638-A3CE-4740-9AED-DDB79136D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24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BDF4F-30D6-4772-8358-CAC000888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24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A91D2-5547-4655-8301-762EF97225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1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63456-D3FF-471A-8758-C15FBCEFF288}" type="datetimeFigureOut">
              <a:rPr lang="en-GB" smtClean="0"/>
              <a:t>24/02/2022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99739-48F0-4B03-84FF-A624C17FE9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7E765-8D57-41C8-B606-EB1B961754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635635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80A63-682A-490B-9906-2E9E8D5AEB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8253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xplore.com/news/2021-04-robot.html" TargetMode="External"/><Relationship Id="rId2" Type="http://schemas.openxmlformats.org/officeDocument/2006/relationships/hyperlink" Target="https://aws.amazon.com/deepracer/pricin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manual.robotis.com/docs/en/platform/turtlebot3/machine_learning/" TargetMode="External"/><Relationship Id="rId4" Type="http://schemas.openxmlformats.org/officeDocument/2006/relationships/hyperlink" Target="https://www.youtube.com/watch?v=vJ_6tFvdUUA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Q-learning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3blue1brown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qwaym.com/our-minds-are-perfectly-intertwined-science-agrees/connected-minds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6" Type="http://schemas.openxmlformats.org/officeDocument/2006/relationships/hyperlink" Target="https://www.3blue1brown.com/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n3KWM1kuAw&amp;ab_channel=BostonDynamic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google.com/url?sa=i&amp;url=https%3A%2F%2Fwww.move-lab.com%2Fblog%2Ftracking-things-in-object-detection-videos&amp;psig=AOvVaw1A9tYCW6WK3BZs3ZFx6OLb&amp;ust=1612180226181000&amp;source=images&amp;cd=vfe&amp;ved=0CA0QjhxqFwoTCMiV-saNxu4CFQAAAAAdAAAAABA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google.com/url?sa=i&amp;url=https%3A%2F%2Fmedium.com%2F%40ageitgey%2Fnatural-language-processing-is-fun-part-3-explaining-model-predictions-486d8616813c&amp;psig=AOvVaw3ARcUlgdoqyE-sVQjUq2Ec&amp;ust=1612180188988000&amp;source=images&amp;cd=vfe&amp;ved=0CA0QjhxqFwoTCMiYr7WNxu4CFQAAAAAdAAAAABAD" TargetMode="External"/><Relationship Id="rId4" Type="http://schemas.openxmlformats.org/officeDocument/2006/relationships/hyperlink" Target="https://chatbotslife.com/introduction-into-semantic-modelling-for-natural-language-processing-c4c885175ca7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simo.honda.com/gallery.aspx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deepracer/pricing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/>
          <a:lstStyle/>
          <a:p>
            <a:r>
              <a:rPr lang="en-US" dirty="0"/>
              <a:t>What is Artificial intelligence?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Introduction to Reinforcement learning 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B499CA7E-6186-42A3-894E-FD3952AC7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394444"/>
            <a:ext cx="3510719" cy="2463556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2B6223E0-43EA-44AC-8378-B2289A2C4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106" y="4394444"/>
            <a:ext cx="3510719" cy="24635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8247F7-3E50-4ADA-816C-03DF46C6E73E}"/>
              </a:ext>
            </a:extLst>
          </p:cNvPr>
          <p:cNvSpPr txBox="1"/>
          <p:nvPr/>
        </p:nvSpPr>
        <p:spPr>
          <a:xfrm>
            <a:off x="1751012" y="3124200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Abdallah Hesham Mohamed</a:t>
            </a: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39FEB-7C1F-4D9D-9D75-0FC616DD1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387" y="179269"/>
            <a:ext cx="10360501" cy="1223963"/>
          </a:xfrm>
        </p:spPr>
        <p:txBody>
          <a:bodyPr/>
          <a:lstStyle/>
          <a:p>
            <a:r>
              <a:rPr lang="en-US" dirty="0"/>
              <a:t>Reinforcement Learning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4F76F1-8B9A-4FBC-97C4-15198091B7A1}"/>
              </a:ext>
            </a:extLst>
          </p:cNvPr>
          <p:cNvSpPr txBox="1"/>
          <p:nvPr/>
        </p:nvSpPr>
        <p:spPr>
          <a:xfrm>
            <a:off x="1084406" y="5711943"/>
            <a:ext cx="472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UC Berkley Lectures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117679-E0CF-45BB-AC07-05B068F7F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1524000"/>
            <a:ext cx="7210425" cy="40671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8DA2B0-18AD-4ABB-BE51-E4F0AE4EBAED}"/>
              </a:ext>
            </a:extLst>
          </p:cNvPr>
          <p:cNvSpPr txBox="1"/>
          <p:nvPr/>
        </p:nvSpPr>
        <p:spPr>
          <a:xfrm>
            <a:off x="9599612" y="2514600"/>
            <a:ext cx="2286000" cy="1223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0225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7E87A-FF0D-4F71-AB7C-4633D992D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725464-C98B-4D3A-8B4F-B8DF3947689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19200" y="1701800"/>
            <a:ext cx="10360025" cy="228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hlinkClick r:id="rId2"/>
              </a:rPr>
              <a:t>DeepRacer</a:t>
            </a:r>
            <a:endParaRPr lang="en-US" sz="2800" dirty="0"/>
          </a:p>
          <a:p>
            <a:r>
              <a:rPr lang="en-US" dirty="0">
                <a:hlinkClick r:id="rId3"/>
              </a:rPr>
              <a:t>Walking Robot</a:t>
            </a:r>
            <a:endParaRPr lang="en-US" dirty="0"/>
          </a:p>
          <a:p>
            <a:r>
              <a:rPr lang="en-US" sz="2800" dirty="0" err="1">
                <a:hlinkClick r:id="rId4"/>
              </a:rPr>
              <a:t>Webots</a:t>
            </a:r>
            <a:r>
              <a:rPr lang="en-US" sz="2800" dirty="0">
                <a:hlinkClick r:id="rId4"/>
              </a:rPr>
              <a:t> Simulated robot</a:t>
            </a:r>
            <a:endParaRPr lang="en-US" sz="2800" dirty="0"/>
          </a:p>
          <a:p>
            <a:r>
              <a:rPr lang="en-US" dirty="0" err="1">
                <a:hlinkClick r:id="rId5"/>
              </a:rPr>
              <a:t>Turtlesbot</a:t>
            </a:r>
            <a:r>
              <a:rPr lang="en-US" dirty="0">
                <a:hlinkClick r:id="rId5"/>
              </a:rPr>
              <a:t>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355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22780-0E2C-4CFD-8312-6FACAF60E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formalize a goal???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6FDF9-75B4-4093-80A7-6CF15C2EF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describe achieving a goal by maximizing a cumulative reward value </a:t>
            </a:r>
          </a:p>
          <a:p>
            <a:r>
              <a:rPr lang="en-US" dirty="0"/>
              <a:t>Agent </a:t>
            </a:r>
            <a:r>
              <a:rPr lang="en-US" dirty="0">
                <a:sym typeface="Wingdings" panose="05000000000000000000" pitchFamily="2" charset="2"/>
              </a:rPr>
              <a:t> starts at time t makes an action A in some state S  Gets a reward R at t+1 and a new state(</a:t>
            </a:r>
            <a:r>
              <a:rPr lang="en-US" dirty="0" err="1">
                <a:sym typeface="Wingdings" panose="05000000000000000000" pitchFamily="2" charset="2"/>
              </a:rPr>
              <a:t>obs</a:t>
            </a:r>
            <a:r>
              <a:rPr lang="en-US" dirty="0">
                <a:sym typeface="Wingdings" panose="05000000000000000000" pitchFamily="2" charset="2"/>
              </a:rPr>
              <a:t>) learns how to maximize this reward over all timesteps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B9504-1557-4C16-A848-1EC36AE14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12" y="4648200"/>
            <a:ext cx="4633207" cy="75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4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BAF6E-3B9A-476B-AD9F-7DB45041D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78F38-E921-44AD-ADED-1808B320E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agent is the “part” that takes decisions and consists of the following components:</a:t>
            </a:r>
          </a:p>
          <a:p>
            <a:pPr lvl="1"/>
            <a:r>
              <a:rPr lang="en-US" dirty="0"/>
              <a:t>A state </a:t>
            </a:r>
            <a:r>
              <a:rPr lang="en-US" dirty="0">
                <a:sym typeface="Wingdings" panose="05000000000000000000" pitchFamily="2" charset="2"/>
              </a:rPr>
              <a:t> The agent uses to be aware of the world and to take decisions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 policy  Mapping from states to actions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Value Function  How “good” is this state for a given policy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Model  Describes the dynamics of the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63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778D6-2712-4408-97D4-5B8EFC83C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function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A42D49-EBF9-4599-A42B-65F955B41B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 value function is defined as the expected value of cumulative reward received from a state given a certain policy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Gamma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is called a discount factor, used to focus on immediate rewards or later rewards </a:t>
                </a:r>
              </a:p>
              <a:p>
                <a:r>
                  <a:rPr lang="en-US" dirty="0"/>
                  <a:t>A policy is the probability of choosing an action A in a state S</a:t>
                </a:r>
              </a:p>
              <a:p>
                <a:r>
                  <a:rPr lang="en-US" dirty="0">
                    <a:ea typeface="Cambria Math" panose="02040503050406030204" pitchFamily="18" charset="0"/>
                  </a:rPr>
                  <a:t>A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(S) </a:t>
                </a:r>
                <a:r>
                  <a:rPr lang="en-US" dirty="0">
                    <a:sym typeface="Wingdings" panose="05000000000000000000" pitchFamily="2" charset="2"/>
                  </a:rPr>
                  <a:t>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𝜋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= p(A|S)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A42D49-EBF9-4599-A42B-65F955B41B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65" t="-2732" b="-2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C74BD1F-0EE4-45FB-A4AF-0CFF51CCE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395" y="2819400"/>
            <a:ext cx="633984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9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778D6-2712-4408-97D4-5B8EFC83C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Action value function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A42D49-EBF9-4599-A42B-65F955B41B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Q value is the value (expected return(cumulative reward) ) of taking action A in state S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d>
                      <m:dPr>
                        <m:begChr m:val="[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]=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d>
                      <m:dPr>
                        <m:begChr m:val="[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Gamma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is called a discount factor, used to focus on immediate rewards or later rewards </a:t>
                </a:r>
              </a:p>
              <a:p>
                <a:r>
                  <a:rPr lang="en-US" dirty="0"/>
                  <a:t>A policy is the probability of choosing an action A in a state S</a:t>
                </a:r>
              </a:p>
              <a:p>
                <a:r>
                  <a:rPr lang="en-US" dirty="0">
                    <a:ea typeface="Cambria Math" panose="02040503050406030204" pitchFamily="18" charset="0"/>
                  </a:rPr>
                  <a:t>A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(S) </a:t>
                </a:r>
                <a:r>
                  <a:rPr lang="en-US" dirty="0">
                    <a:sym typeface="Wingdings" panose="05000000000000000000" pitchFamily="2" charset="2"/>
                  </a:rPr>
                  <a:t>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𝜋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= p(A|S)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A42D49-EBF9-4599-A42B-65F955B41B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7" t="-3142" r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47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70E92-7DB4-4B18-8821-4D8AF7753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597ED-D8FB-491E-A6BA-A6ADEC3C9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Temporal difference method</a:t>
            </a:r>
          </a:p>
          <a:p>
            <a:r>
              <a:rPr lang="en-US" dirty="0"/>
              <a:t>works by Learning the Q values and choosing actions based on them </a:t>
            </a:r>
          </a:p>
          <a:p>
            <a:r>
              <a:rPr lang="en-US" dirty="0"/>
              <a:t>Tabular method </a:t>
            </a:r>
          </a:p>
          <a:p>
            <a:r>
              <a:rPr lang="en-US" dirty="0"/>
              <a:t>Each Q value is learned by the following equation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AutoShape 2" descr="{\displaystyle Q^{new}(s_{t},a_{t})\leftarrow \underbrace {Q(s_{t},a_{t})} _{\text{old value}}+\underbrace {\alpha } _{\text{learning rate}}\cdot \overbrace {{\bigg (}\underbrace {\underbrace {r_{t}} _{\text{reward}}+\underbrace {\gamma } _{\text{discount factor}}\cdot \underbrace {\max _{a}Q(s_{t+1},a)} _{\text{estimate of optimal future value}}} _{\text{new value (temporal difference target)}}-\underbrace {Q(s_{t},a_{t})} _{\text{old value}}{\bigg )}} ^{\text{temporal difference}}}">
            <a:extLst>
              <a:ext uri="{FF2B5EF4-FFF2-40B4-BE49-F238E27FC236}">
                <a16:creationId xmlns:a16="http://schemas.microsoft.com/office/drawing/2014/main" id="{39520CD6-4B5A-496B-831A-5E2A3D17E6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D6A0CC-2E62-49AC-B7CE-5B956D59D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4313931"/>
            <a:ext cx="8886825" cy="152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F593EC-A724-4A7E-B338-3E28E0E438C1}"/>
              </a:ext>
            </a:extLst>
          </p:cNvPr>
          <p:cNvSpPr txBox="1"/>
          <p:nvPr/>
        </p:nvSpPr>
        <p:spPr>
          <a:xfrm>
            <a:off x="1446212" y="579120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Source: </a:t>
            </a:r>
            <a:r>
              <a:rPr lang="en-US" sz="1600" dirty="0">
                <a:hlinkClick r:id="rId3"/>
              </a:rPr>
              <a:t>Wikipedia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994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DBF2DE5-62F5-4362-9DCA-F3429B0E0454}"/>
              </a:ext>
            </a:extLst>
          </p:cNvPr>
          <p:cNvSpPr txBox="1">
            <a:spLocks/>
          </p:cNvSpPr>
          <p:nvPr/>
        </p:nvSpPr>
        <p:spPr>
          <a:xfrm>
            <a:off x="1218883" y="274637"/>
            <a:ext cx="8533129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a neural network looks like ?</a:t>
            </a:r>
          </a:p>
        </p:txBody>
      </p:sp>
      <p:pic>
        <p:nvPicPr>
          <p:cNvPr id="5" name="Content Placeholder 7" descr="A picture containing computer&#10;&#10;Description automatically generated">
            <a:extLst>
              <a:ext uri="{FF2B5EF4-FFF2-40B4-BE49-F238E27FC236}">
                <a16:creationId xmlns:a16="http://schemas.microsoft.com/office/drawing/2014/main" id="{F6596014-0F02-473F-97FF-677C8460D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412" y="2057399"/>
            <a:ext cx="4341972" cy="37583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050864-C983-40BC-8073-311954B45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8883" y="2057399"/>
            <a:ext cx="4494212" cy="37583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A354D6-D5B2-4B29-B045-CC7B9BE10B06}"/>
              </a:ext>
            </a:extLst>
          </p:cNvPr>
          <p:cNvSpPr txBox="1"/>
          <p:nvPr/>
        </p:nvSpPr>
        <p:spPr>
          <a:xfrm>
            <a:off x="1218883" y="6019800"/>
            <a:ext cx="4189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By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</a:rPr>
              <a:t>Mayranna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 - Own work, CC BY-SA 3.0, https://commons.wikimedia.org/w/index.php?curid=30128320</a:t>
            </a:r>
            <a:endParaRPr lang="en-GB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68B82C-8699-4EAB-B568-455663D9C10B}"/>
              </a:ext>
            </a:extLst>
          </p:cNvPr>
          <p:cNvSpPr txBox="1"/>
          <p:nvPr/>
        </p:nvSpPr>
        <p:spPr>
          <a:xfrm>
            <a:off x="7237412" y="6019800"/>
            <a:ext cx="403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By 3Blue1Brown </a:t>
            </a:r>
            <a:r>
              <a:rPr lang="en-GB" sz="1200" dirty="0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https://www.3blue1brown.com/</a:t>
            </a:r>
            <a:endParaRPr lang="en-GB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63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54889-2B96-409A-89E9-01E7A129B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vs…..Actual neurons</a:t>
            </a:r>
            <a:endParaRPr lang="en-GB" dirty="0"/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C08C00F5-6CE0-4957-9D30-E3C764017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2" y="1892492"/>
            <a:ext cx="4761905" cy="3881438"/>
          </a:xfrm>
        </p:spPr>
      </p:pic>
      <p:pic>
        <p:nvPicPr>
          <p:cNvPr id="13" name="Picture 12" descr="A bright light in front of a fire&#10;&#10;Description automatically generated">
            <a:extLst>
              <a:ext uri="{FF2B5EF4-FFF2-40B4-BE49-F238E27FC236}">
                <a16:creationId xmlns:a16="http://schemas.microsoft.com/office/drawing/2014/main" id="{6F27A13D-00C5-48BF-8502-CEBD71AB4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212" y="1887730"/>
            <a:ext cx="4616538" cy="3886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3DA074-1CC1-42DC-A09F-123F875A5229}"/>
              </a:ext>
            </a:extLst>
          </p:cNvPr>
          <p:cNvSpPr txBox="1"/>
          <p:nvPr/>
        </p:nvSpPr>
        <p:spPr>
          <a:xfrm>
            <a:off x="1065212" y="5881300"/>
            <a:ext cx="3733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From Wikipedia.com</a:t>
            </a:r>
            <a:endParaRPr lang="en-GB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3F91D3-1C46-4A4E-91BD-F84DDA84EBCD}"/>
              </a:ext>
            </a:extLst>
          </p:cNvPr>
          <p:cNvSpPr txBox="1"/>
          <p:nvPr/>
        </p:nvSpPr>
        <p:spPr>
          <a:xfrm>
            <a:off x="7161212" y="5881300"/>
            <a:ext cx="358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59038A-6BDF-4D29-BEBB-73CDF21AEAED}"/>
              </a:ext>
            </a:extLst>
          </p:cNvPr>
          <p:cNvSpPr txBox="1"/>
          <p:nvPr/>
        </p:nvSpPr>
        <p:spPr>
          <a:xfrm>
            <a:off x="7161212" y="5890917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hlinkClick r:id="rId4"/>
              </a:rPr>
              <a:t>https://www.qwaym.com/our-minds-are-perfectly-intertwined-science-agrees/connected-minds/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37030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F4899-6158-4F81-B68B-5EADEE550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4812" y="5562600"/>
            <a:ext cx="3960972" cy="12239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3*3= 9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5C114A51-C572-4C29-A77D-901FF8B02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1600200"/>
            <a:ext cx="4650676" cy="446246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38DA13-36FE-4822-A1BC-6B1619506AE5}"/>
              </a:ext>
            </a:extLst>
          </p:cNvPr>
          <p:cNvSpPr txBox="1"/>
          <p:nvPr/>
        </p:nvSpPr>
        <p:spPr>
          <a:xfrm>
            <a:off x="8151812" y="5562600"/>
            <a:ext cx="3200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28*28=784</a:t>
            </a:r>
            <a:endParaRPr lang="en-GB" sz="2800" dirty="0"/>
          </a:p>
        </p:txBody>
      </p:sp>
      <p:pic>
        <p:nvPicPr>
          <p:cNvPr id="9" name="Picture 8" descr="A building next to a fence&#10;&#10;Description automatically generated">
            <a:extLst>
              <a:ext uri="{FF2B5EF4-FFF2-40B4-BE49-F238E27FC236}">
                <a16:creationId xmlns:a16="http://schemas.microsoft.com/office/drawing/2014/main" id="{6205495B-AF10-40C5-9C06-C92066FA6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412" y="2057400"/>
            <a:ext cx="5124450" cy="312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1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A190D-AEC8-4A50-ABE8-95E0BD4CC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define AI?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6EF5A-8875-497C-88DF-84E112907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3B587B"/>
                </a:solidFill>
                <a:effectLst/>
                <a:latin typeface="roboto"/>
              </a:rPr>
              <a:t>“Artificial Intelligence (AI) is the part of computer science concerned with designing intelligent computer systems, that is, systems that exhibit characteristics we associate with intelligence in human behavior – understanding language, learning, reasoning, solving problems, and so on.”  - (Barr &amp; Feigenbaum, 1981)</a:t>
            </a:r>
          </a:p>
          <a:p>
            <a:r>
              <a:rPr lang="en-US" b="1" dirty="0">
                <a:solidFill>
                  <a:srgbClr val="3B587B"/>
                </a:solidFill>
                <a:latin typeface="roboto"/>
              </a:rPr>
              <a:t>“The Ability to learn to make decisions to achieve goals”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105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62554-DDD1-49E4-A50E-FFC5E42F8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images are fed into the neural network</a:t>
            </a:r>
            <a:endParaRPr lang="en-GB" dirty="0"/>
          </a:p>
        </p:txBody>
      </p:sp>
      <p:pic>
        <p:nvPicPr>
          <p:cNvPr id="9" name="Content Placeholder 8" descr="A picture containing sitting, large, water&#10;&#10;Description automatically generated">
            <a:extLst>
              <a:ext uri="{FF2B5EF4-FFF2-40B4-BE49-F238E27FC236}">
                <a16:creationId xmlns:a16="http://schemas.microsoft.com/office/drawing/2014/main" id="{E4F854A2-E4C4-4A4B-BC16-DD7D42A4B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612" y="1973360"/>
            <a:ext cx="5195455" cy="3589240"/>
          </a:xfrm>
        </p:spPr>
      </p:pic>
      <p:pic>
        <p:nvPicPr>
          <p:cNvPr id="5" name="TotalPessimisticFrilledlizard">
            <a:hlinkClick r:id="" action="ppaction://media"/>
            <a:extLst>
              <a:ext uri="{FF2B5EF4-FFF2-40B4-BE49-F238E27FC236}">
                <a16:creationId xmlns:a16="http://schemas.microsoft.com/office/drawing/2014/main" id="{54840C2D-6042-4D5F-A85F-DAF0B5B5D7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1412" y="1973360"/>
            <a:ext cx="5045434" cy="3589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B1BB92-760F-4D45-B2D3-D47804A76369}"/>
              </a:ext>
            </a:extLst>
          </p:cNvPr>
          <p:cNvSpPr txBox="1"/>
          <p:nvPr/>
        </p:nvSpPr>
        <p:spPr>
          <a:xfrm>
            <a:off x="5120046" y="6300983"/>
            <a:ext cx="335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By 3Blue1Brown </a:t>
            </a:r>
            <a:r>
              <a:rPr lang="en-GB" sz="1200" dirty="0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https://www.3blue1brown.com/</a:t>
            </a:r>
            <a:endParaRPr lang="en-GB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69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70C5C-127E-460E-8C90-E896F7651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GB" dirty="0"/>
              <a:t>Why deep learning got very famous lately?</a:t>
            </a:r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84362DCE-8793-43B8-8B62-2A2284F894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79" y="1701800"/>
            <a:ext cx="7933267" cy="4462463"/>
          </a:xfrm>
        </p:spPr>
      </p:pic>
    </p:spTree>
    <p:extLst>
      <p:ext uri="{BB962C8B-B14F-4D97-AF65-F5344CB8AC3E}">
        <p14:creationId xmlns:p14="http://schemas.microsoft.com/office/powerpoint/2010/main" val="91270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CB654-7279-4714-BFCB-40790F4B4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/>
          <a:p>
            <a:r>
              <a:rPr lang="en-US" dirty="0"/>
              <a:t>Thank you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F19A7-AD77-45D1-AD74-53048F979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dirty="0"/>
              <a:t>Abdallah Hesham Mohamed </a:t>
            </a:r>
            <a:br>
              <a:rPr lang="en-US" dirty="0"/>
            </a:br>
            <a:r>
              <a:rPr lang="en-US" cap="none" dirty="0"/>
              <a:t>abdallah.hesham@ieee.org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09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en-US" dirty="0"/>
              <a:t>Some forms of AI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/>
          <a:p>
            <a:r>
              <a:rPr lang="en-US" dirty="0"/>
              <a:t>Alexa, Siri and google assistant</a:t>
            </a:r>
          </a:p>
          <a:p>
            <a:r>
              <a:rPr lang="en-US" dirty="0"/>
              <a:t>Washing machines</a:t>
            </a:r>
          </a:p>
          <a:p>
            <a:r>
              <a:rPr lang="en-US" dirty="0"/>
              <a:t> YouTube recommendations 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09595B-E4DA-4933-95AA-A05B6637B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012" y="1767113"/>
            <a:ext cx="5078677" cy="337732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F36F69-C343-4706-930F-5901D4D08F80}"/>
              </a:ext>
            </a:extLst>
          </p:cNvPr>
          <p:cNvSpPr txBox="1"/>
          <p:nvPr/>
        </p:nvSpPr>
        <p:spPr>
          <a:xfrm>
            <a:off x="1370012" y="3962400"/>
            <a:ext cx="342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Dancing robot?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FC11A-29BC-4D4D-B3DC-F78F0B61A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AI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285BA8-66C2-44A4-9F96-8D69CE5DF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12" y="2018947"/>
            <a:ext cx="3734124" cy="40770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CDC684-17C7-4D47-AE29-CF74B832CC15}"/>
              </a:ext>
            </a:extLst>
          </p:cNvPr>
          <p:cNvSpPr txBox="1"/>
          <p:nvPr/>
        </p:nvSpPr>
        <p:spPr>
          <a:xfrm>
            <a:off x="7389812" y="6096000"/>
            <a:ext cx="3734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Cortana’s smart response</a:t>
            </a:r>
            <a:endParaRPr lang="en-GB" sz="1600" dirty="0"/>
          </a:p>
        </p:txBody>
      </p:sp>
      <p:pic>
        <p:nvPicPr>
          <p:cNvPr id="7" name="Picture 2" descr="move lab | Tracking Things in Object Detection Videos">
            <a:extLst>
              <a:ext uri="{FF2B5EF4-FFF2-40B4-BE49-F238E27FC236}">
                <a16:creationId xmlns:a16="http://schemas.microsoft.com/office/drawing/2014/main" id="{8EE660FE-B54C-4D9A-83C0-B0854F74485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883" y="2133600"/>
            <a:ext cx="5078413" cy="317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B9C43-4F02-48F7-A948-691FE26BCE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50154-9683-4B04-B0BF-D7B6E3747352}"/>
              </a:ext>
            </a:extLst>
          </p:cNvPr>
          <p:cNvSpPr txBox="1"/>
          <p:nvPr/>
        </p:nvSpPr>
        <p:spPr>
          <a:xfrm>
            <a:off x="1218883" y="5638800"/>
            <a:ext cx="2589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4"/>
              </a:rPr>
              <a:t>Source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2710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C8E95-D2DA-4F54-BFA5-AB08B722A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More AI</a:t>
            </a:r>
          </a:p>
        </p:txBody>
      </p:sp>
      <p:pic>
        <p:nvPicPr>
          <p:cNvPr id="2050" name="Picture 2" descr="Natural Language Processing (NLP) – What Is NLP &amp; How Does it Work?">
            <a:extLst>
              <a:ext uri="{FF2B5EF4-FFF2-40B4-BE49-F238E27FC236}">
                <a16:creationId xmlns:a16="http://schemas.microsoft.com/office/drawing/2014/main" id="{BAC0A4DA-EA6C-4E9E-8281-811865F7990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035923"/>
            <a:ext cx="5078413" cy="380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Natural Language Processing Is Fun Part 3: Explaining Model Predictions |  by Adam Geitgey | Medium">
            <a:extLst>
              <a:ext uri="{FF2B5EF4-FFF2-40B4-BE49-F238E27FC236}">
                <a16:creationId xmlns:a16="http://schemas.microsoft.com/office/drawing/2014/main" id="{476BF049-ED0E-4962-ACCE-D548A07D5F0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12" y="2035923"/>
            <a:ext cx="4486275" cy="380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FCEEEB-5A14-461A-B851-14FD2124AC4C}"/>
              </a:ext>
            </a:extLst>
          </p:cNvPr>
          <p:cNvSpPr txBox="1"/>
          <p:nvPr/>
        </p:nvSpPr>
        <p:spPr>
          <a:xfrm>
            <a:off x="1218883" y="6019800"/>
            <a:ext cx="3656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4"/>
              </a:rPr>
              <a:t>Source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F3260-9731-4421-8E1C-95879247DEB2}"/>
              </a:ext>
            </a:extLst>
          </p:cNvPr>
          <p:cNvSpPr txBox="1"/>
          <p:nvPr/>
        </p:nvSpPr>
        <p:spPr>
          <a:xfrm>
            <a:off x="6780212" y="6096000"/>
            <a:ext cx="289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5"/>
              </a:rPr>
              <a:t>Source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5537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4D35A-5543-4622-9E6A-07A28417F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/>
          <a:p>
            <a:r>
              <a:rPr lang="en-US" dirty="0"/>
              <a:t>In how many ways can we learn soccer?</a:t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CA55A-3B62-400D-BEE4-06BC0F0DC6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/>
          <a:p>
            <a:r>
              <a:rPr lang="en-US" dirty="0"/>
              <a:t>Supervised Learning </a:t>
            </a:r>
          </a:p>
          <a:p>
            <a:r>
              <a:rPr lang="en-US" dirty="0"/>
              <a:t>Unsupervised Learning</a:t>
            </a:r>
          </a:p>
          <a:p>
            <a:r>
              <a:rPr lang="en-US" dirty="0"/>
              <a:t>Reinforcement Learning </a:t>
            </a:r>
          </a:p>
          <a:p>
            <a:endParaRPr lang="en-GB" dirty="0"/>
          </a:p>
        </p:txBody>
      </p:sp>
      <p:pic>
        <p:nvPicPr>
          <p:cNvPr id="5" name="Picture 4" descr="A picture containing person, game, ball, player&#10;&#10;Description automatically generated">
            <a:extLst>
              <a:ext uri="{FF2B5EF4-FFF2-40B4-BE49-F238E27FC236}">
                <a16:creationId xmlns:a16="http://schemas.microsoft.com/office/drawing/2014/main" id="{D2335F24-0F74-4729-848B-BFCC6744B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971" y="681422"/>
            <a:ext cx="6094413" cy="5393555"/>
          </a:xfrm>
          <a:prstGeom prst="rect">
            <a:avLst/>
          </a:prstGeom>
          <a:noFill/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8FBDC6-6959-45FD-B246-1C75DA807E51}"/>
              </a:ext>
            </a:extLst>
          </p:cNvPr>
          <p:cNvSpPr txBox="1"/>
          <p:nvPr/>
        </p:nvSpPr>
        <p:spPr>
          <a:xfrm>
            <a:off x="5484970" y="6172200"/>
            <a:ext cx="4800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hlinkClick r:id="rId3"/>
              </a:rPr>
              <a:t>https://asimo.honda.com/gallery.aspx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13169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C6A0A-9BCD-410E-9986-4F9A7563E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Beating humans?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EAEBE8-9549-4AC4-AE80-382BF248A2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769EB60-6CB5-4EC6-81BB-181EC8370FA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454" y="1706880"/>
            <a:ext cx="5078412" cy="278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2E444F0F-1E18-476E-ACFE-9CDF57DA1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837" y="1729476"/>
            <a:ext cx="5029723" cy="272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870E4-1B76-4C61-A51B-0F2986E601B1}"/>
              </a:ext>
            </a:extLst>
          </p:cNvPr>
          <p:cNvSpPr txBox="1"/>
          <p:nvPr/>
        </p:nvSpPr>
        <p:spPr>
          <a:xfrm>
            <a:off x="6536454" y="6306364"/>
            <a:ext cx="358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Source: Deepmind.com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294CB80-34A2-4C17-9412-F42FF63F99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71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604A0-45D5-4BF5-BFCF-898B40E3C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456" y="165546"/>
            <a:ext cx="4062942" cy="3492053"/>
          </a:xfrm>
        </p:spPr>
        <p:txBody>
          <a:bodyPr anchor="b">
            <a:normAutofit/>
          </a:bodyPr>
          <a:lstStyle/>
          <a:p>
            <a:r>
              <a:rPr lang="en-US" dirty="0"/>
              <a:t>Machine Learning, Deep learning and AI</a:t>
            </a:r>
            <a:endParaRPr lang="en-GB" dirty="0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C50AD8D9-F056-4967-A940-1404D1DA55E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713412" y="423208"/>
            <a:ext cx="6094413" cy="3428106"/>
          </a:xfr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AF7DA1-4ACD-4763-8434-547E5DD41679}"/>
              </a:ext>
            </a:extLst>
          </p:cNvPr>
          <p:cNvSpPr txBox="1"/>
          <p:nvPr/>
        </p:nvSpPr>
        <p:spPr>
          <a:xfrm>
            <a:off x="5637212" y="4095690"/>
            <a:ext cx="601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Intel.com</a:t>
            </a:r>
            <a:endParaRPr lang="en-GB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E72946-5649-49BB-B121-6AABDD1E8BD3}"/>
              </a:ext>
            </a:extLst>
          </p:cNvPr>
          <p:cNvSpPr txBox="1"/>
          <p:nvPr/>
        </p:nvSpPr>
        <p:spPr>
          <a:xfrm>
            <a:off x="455612" y="4495800"/>
            <a:ext cx="610783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“Just as electricity transformed almost everything 100 years ago, today I actually have a hard time thinking of an industry that I don’t think AI (Artificial Intelligence) will transform in the next several years.” ~</a:t>
            </a: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Andrew Ng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529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39FEB-7C1F-4D9D-9D75-0FC616DD1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F689B4-D014-4DD5-B92A-0F88A15E2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727"/>
          <a:stretch/>
        </p:blipFill>
        <p:spPr>
          <a:xfrm>
            <a:off x="1587499" y="1905000"/>
            <a:ext cx="4476750" cy="36576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3FEDD7-D1E0-402F-830A-4267E30FDFDE}"/>
              </a:ext>
            </a:extLst>
          </p:cNvPr>
          <p:cNvSpPr txBox="1"/>
          <p:nvPr/>
        </p:nvSpPr>
        <p:spPr>
          <a:xfrm>
            <a:off x="6704012" y="3048000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hlinkClick r:id="rId3"/>
              </a:rPr>
              <a:t>DeepRacer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982156-9D87-43EA-B59E-34E4F27297D4}"/>
              </a:ext>
            </a:extLst>
          </p:cNvPr>
          <p:cNvSpPr txBox="1"/>
          <p:nvPr/>
        </p:nvSpPr>
        <p:spPr>
          <a:xfrm>
            <a:off x="6704012" y="2017027"/>
            <a:ext cx="434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Check this link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4F76F1-8B9A-4FBC-97C4-15198091B7A1}"/>
              </a:ext>
            </a:extLst>
          </p:cNvPr>
          <p:cNvSpPr txBox="1"/>
          <p:nvPr/>
        </p:nvSpPr>
        <p:spPr>
          <a:xfrm>
            <a:off x="1587499" y="5752366"/>
            <a:ext cx="472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https://upload.wikimedia.org/wikipedia/commons/1/1b/Reinforcement_learning_diagram.svg</a:t>
            </a:r>
          </a:p>
        </p:txBody>
      </p:sp>
    </p:spTree>
    <p:extLst>
      <p:ext uri="{BB962C8B-B14F-4D97-AF65-F5344CB8AC3E}">
        <p14:creationId xmlns:p14="http://schemas.microsoft.com/office/powerpoint/2010/main" val="2764856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purl.org/dc/terms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1237</TotalTime>
  <Words>670</Words>
  <Application>Microsoft Office PowerPoint</Application>
  <PresentationFormat>Custom</PresentationFormat>
  <Paragraphs>82</Paragraphs>
  <Slides>22</Slides>
  <Notes>0</Notes>
  <HiddenSlides>2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roboto</vt:lpstr>
      <vt:lpstr>Tech 16x9</vt:lpstr>
      <vt:lpstr>Custom Design</vt:lpstr>
      <vt:lpstr>What is Artificial intelligence?</vt:lpstr>
      <vt:lpstr>Can we define AI?</vt:lpstr>
      <vt:lpstr>Some forms of AI</vt:lpstr>
      <vt:lpstr>More AI</vt:lpstr>
      <vt:lpstr>Even More AI</vt:lpstr>
      <vt:lpstr>In how many ways can we learn soccer? </vt:lpstr>
      <vt:lpstr>Beating humans?</vt:lpstr>
      <vt:lpstr>Machine Learning, Deep learning and AI</vt:lpstr>
      <vt:lpstr>Reinforcement Learning </vt:lpstr>
      <vt:lpstr>Reinforcement Learning </vt:lpstr>
      <vt:lpstr>Examples</vt:lpstr>
      <vt:lpstr>How to formalize a goal???</vt:lpstr>
      <vt:lpstr>Agent </vt:lpstr>
      <vt:lpstr>Value function </vt:lpstr>
      <vt:lpstr>State Action value function </vt:lpstr>
      <vt:lpstr>Q learning</vt:lpstr>
      <vt:lpstr>PowerPoint Presentation</vt:lpstr>
      <vt:lpstr>Neural Networks vs…..Actual neurons</vt:lpstr>
      <vt:lpstr>3*3= 9</vt:lpstr>
      <vt:lpstr>How images are fed into the neural network</vt:lpstr>
      <vt:lpstr> Why deep learning got very famous lately?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Artificial intelligence?</dc:title>
  <dc:creator>Abdallah Hesham Mohamed Abdelaziz</dc:creator>
  <cp:lastModifiedBy>Abdallah Hesham Mohamed Abdelaziz</cp:lastModifiedBy>
  <cp:revision>17</cp:revision>
  <dcterms:created xsi:type="dcterms:W3CDTF">2020-07-26T19:42:52Z</dcterms:created>
  <dcterms:modified xsi:type="dcterms:W3CDTF">2022-02-24T00:37:07Z</dcterms:modified>
</cp:coreProperties>
</file>